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6858000" cx="9144000"/>
  <p:notesSz cx="6858000" cy="9144000"/>
  <p:embeddedFontLst>
    <p:embeddedFont>
      <p:font typeface="Merriweather Sans"/>
      <p:regular r:id="rId14"/>
      <p:bold r:id="rId15"/>
      <p:italic r:id="rId16"/>
      <p:boldItalic r:id="rId17"/>
    </p:embeddedFont>
    <p:embeddedFont>
      <p:font typeface="Candara"/>
      <p:regular r:id="rId18"/>
      <p:bold r:id="rId19"/>
      <p:italic r:id="rId20"/>
      <p:boldItalic r:id="rId21"/>
    </p:embeddedFont>
    <p:embeddedFont>
      <p:font typeface="Open Sans"/>
      <p:regular r:id="rId22"/>
      <p:bold r:id="rId23"/>
      <p:italic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26" roundtripDataSignature="AMtx7mhoa7GaDPqvT8J8NCA/E8ANJtRGR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Candara-italic.fntdata"/><Relationship Id="rId22" Type="http://schemas.openxmlformats.org/officeDocument/2006/relationships/font" Target="fonts/OpenSans-regular.fntdata"/><Relationship Id="rId21" Type="http://schemas.openxmlformats.org/officeDocument/2006/relationships/font" Target="fonts/Candara-boldItalic.fntdata"/><Relationship Id="rId24" Type="http://schemas.openxmlformats.org/officeDocument/2006/relationships/font" Target="fonts/OpenSans-italic.fntdata"/><Relationship Id="rId23" Type="http://schemas.openxmlformats.org/officeDocument/2006/relationships/font" Target="fonts/OpenSans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customschemas.google.com/relationships/presentationmetadata" Target="metadata"/><Relationship Id="rId25" Type="http://schemas.openxmlformats.org/officeDocument/2006/relationships/font" Target="fonts/OpenSans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font" Target="fonts/MerriweatherSans-bold.fntdata"/><Relationship Id="rId14" Type="http://schemas.openxmlformats.org/officeDocument/2006/relationships/font" Target="fonts/MerriweatherSans-regular.fntdata"/><Relationship Id="rId17" Type="http://schemas.openxmlformats.org/officeDocument/2006/relationships/font" Target="fonts/MerriweatherSans-boldItalic.fntdata"/><Relationship Id="rId16" Type="http://schemas.openxmlformats.org/officeDocument/2006/relationships/font" Target="fonts/MerriweatherSans-italic.fntdata"/><Relationship Id="rId19" Type="http://schemas.openxmlformats.org/officeDocument/2006/relationships/font" Target="fonts/Candara-bold.fntdata"/><Relationship Id="rId18" Type="http://schemas.openxmlformats.org/officeDocument/2006/relationships/font" Target="fonts/Candara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Relationship Id="rId3" Type="http://schemas.openxmlformats.org/officeDocument/2006/relationships/image" Target="../media/image2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3.jp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jp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6.jp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jp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8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9.jp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jp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1.jp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jp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0.jp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jp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2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5.jp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jp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Encabezado de sección">
  <p:cSld name="Encabezado de sección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ortada.jpg" id="12" name="Google Shape;12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600575" y="0"/>
            <a:ext cx="4543425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.jpg" id="13" name="Google Shape;13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55129" y="2294863"/>
            <a:ext cx="4720458" cy="10571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En blanco">
  <p:cSld name="En blanco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LOGO-B.png" id="59" name="Google Shape;59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3.jpg" id="60" name="Google Shape;60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5175" y="0"/>
            <a:ext cx="456882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_Sólo el título">
  <p:cSld name="2_Sólo el título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OGO-B.png" id="62" name="Google Shape;62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.jpg" id="63" name="Google Shape;63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6828" y="6225296"/>
            <a:ext cx="1992643" cy="446269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20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" name="Google Shape;65;p20"/>
          <p:cNvSpPr/>
          <p:nvPr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32A3CE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" name="Google Shape;66;p20"/>
          <p:cNvSpPr/>
          <p:nvPr/>
        </p:nvSpPr>
        <p:spPr>
          <a:xfrm>
            <a:off x="4117848" y="297797"/>
            <a:ext cx="1156138" cy="166414"/>
          </a:xfrm>
          <a:prstGeom prst="rect">
            <a:avLst/>
          </a:prstGeom>
          <a:solidFill>
            <a:srgbClr val="32A3C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Google Shape;67;p20"/>
          <p:cNvSpPr/>
          <p:nvPr/>
        </p:nvSpPr>
        <p:spPr>
          <a:xfrm>
            <a:off x="5264579" y="297797"/>
            <a:ext cx="1156138" cy="166414"/>
          </a:xfrm>
          <a:prstGeom prst="rect">
            <a:avLst/>
          </a:prstGeom>
          <a:solidFill>
            <a:srgbClr val="45ACC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" name="Google Shape;68;p20"/>
          <p:cNvSpPr/>
          <p:nvPr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62B2C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" name="Google Shape;69;p20"/>
          <p:cNvSpPr/>
          <p:nvPr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83BBC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_En blanco">
  <p:cSld name="2_En blanco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LOGO-B.png" id="72" name="Google Shape;72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4.jpg" id="73" name="Google Shape;73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5175" y="0"/>
            <a:ext cx="456882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_Sólo el título">
  <p:cSld name="4_Sólo el título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OGO-B.png" id="75" name="Google Shape;75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.jpg" id="76" name="Google Shape;76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6828" y="6225296"/>
            <a:ext cx="1992643" cy="446269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22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8" name="Google Shape;78;p22"/>
          <p:cNvSpPr/>
          <p:nvPr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A9C114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" name="Google Shape;79;p22"/>
          <p:cNvSpPr/>
          <p:nvPr/>
        </p:nvSpPr>
        <p:spPr>
          <a:xfrm>
            <a:off x="4099034" y="297797"/>
            <a:ext cx="1156138" cy="166414"/>
          </a:xfrm>
          <a:prstGeom prst="rect">
            <a:avLst/>
          </a:prstGeom>
          <a:solidFill>
            <a:srgbClr val="A9C11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" name="Google Shape;80;p22"/>
          <p:cNvSpPr/>
          <p:nvPr/>
        </p:nvSpPr>
        <p:spPr>
          <a:xfrm>
            <a:off x="5255172" y="297797"/>
            <a:ext cx="1156138" cy="166414"/>
          </a:xfrm>
          <a:prstGeom prst="rect">
            <a:avLst/>
          </a:prstGeom>
          <a:solidFill>
            <a:srgbClr val="D2DE7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" name="Google Shape;81;p22"/>
          <p:cNvSpPr/>
          <p:nvPr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DFE9A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" name="Google Shape;82;p22"/>
          <p:cNvSpPr/>
          <p:nvPr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EAF0C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_En blanco">
  <p:cSld name="3_En blanco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LOGO-B.png" id="85" name="Google Shape;85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5.jpg" id="86" name="Google Shape;86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5175" y="0"/>
            <a:ext cx="4568825" cy="685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_Sólo el título">
  <p:cSld name="5_Sólo el título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OGO-B.png" id="88" name="Google Shape;88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.jpg" id="89" name="Google Shape;89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6828" y="6225296"/>
            <a:ext cx="1992643" cy="446269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2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1" name="Google Shape;91;p24"/>
          <p:cNvSpPr/>
          <p:nvPr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F87516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24"/>
          <p:cNvSpPr/>
          <p:nvPr/>
        </p:nvSpPr>
        <p:spPr>
          <a:xfrm>
            <a:off x="4117848" y="297797"/>
            <a:ext cx="1156138" cy="166414"/>
          </a:xfrm>
          <a:prstGeom prst="rect">
            <a:avLst/>
          </a:prstGeom>
          <a:solidFill>
            <a:srgbClr val="F8751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24"/>
          <p:cNvSpPr/>
          <p:nvPr/>
        </p:nvSpPr>
        <p:spPr>
          <a:xfrm>
            <a:off x="5264579" y="297797"/>
            <a:ext cx="1156138" cy="166414"/>
          </a:xfrm>
          <a:prstGeom prst="rect">
            <a:avLst/>
          </a:prstGeom>
          <a:solidFill>
            <a:srgbClr val="FAB67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24"/>
          <p:cNvSpPr/>
          <p:nvPr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FBCCA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24"/>
          <p:cNvSpPr/>
          <p:nvPr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FCDEC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_En blanco">
  <p:cSld name="4_En blanco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LOGO-B.png" id="98" name="Google Shape;98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6.jpg" id="99" name="Google Shape;99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5175" y="0"/>
            <a:ext cx="456882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6_Sólo el título">
  <p:cSld name="6_Sólo el título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OGO-B.png" id="101" name="Google Shape;101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.jpg" id="102" name="Google Shape;102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6828" y="6225296"/>
            <a:ext cx="1992643" cy="446269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26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4" name="Google Shape;104;p26"/>
          <p:cNvSpPr/>
          <p:nvPr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F8CA1B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26"/>
          <p:cNvSpPr/>
          <p:nvPr/>
        </p:nvSpPr>
        <p:spPr>
          <a:xfrm>
            <a:off x="4117848" y="297797"/>
            <a:ext cx="1156138" cy="166414"/>
          </a:xfrm>
          <a:prstGeom prst="rect">
            <a:avLst/>
          </a:prstGeom>
          <a:solidFill>
            <a:srgbClr val="F8CA1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26"/>
          <p:cNvSpPr/>
          <p:nvPr/>
        </p:nvSpPr>
        <p:spPr>
          <a:xfrm>
            <a:off x="5264579" y="297797"/>
            <a:ext cx="1156138" cy="166414"/>
          </a:xfrm>
          <a:prstGeom prst="rect">
            <a:avLst/>
          </a:prstGeom>
          <a:solidFill>
            <a:srgbClr val="FAE17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p26"/>
          <p:cNvSpPr/>
          <p:nvPr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FCEBA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26"/>
          <p:cNvSpPr/>
          <p:nvPr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FDF3C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_En blanco">
  <p:cSld name="5_En blanco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LOGO-B.png" id="111" name="Google Shape;111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7.jpg" id="112" name="Google Shape;112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5175" y="0"/>
            <a:ext cx="456882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7_Sólo el título">
  <p:cSld name="7_Sólo el título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OGO-B.png" id="114" name="Google Shape;114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.jpg" id="115" name="Google Shape;115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6828" y="6225296"/>
            <a:ext cx="1992643" cy="446269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8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7" name="Google Shape;117;p28"/>
          <p:cNvSpPr/>
          <p:nvPr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A91209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28"/>
          <p:cNvSpPr/>
          <p:nvPr/>
        </p:nvSpPr>
        <p:spPr>
          <a:xfrm>
            <a:off x="4117848" y="297797"/>
            <a:ext cx="1156138" cy="166414"/>
          </a:xfrm>
          <a:prstGeom prst="rect">
            <a:avLst/>
          </a:prstGeom>
          <a:solidFill>
            <a:srgbClr val="A9120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p28"/>
          <p:cNvSpPr/>
          <p:nvPr/>
        </p:nvSpPr>
        <p:spPr>
          <a:xfrm>
            <a:off x="5264579" y="297797"/>
            <a:ext cx="1156138" cy="166414"/>
          </a:xfrm>
          <a:prstGeom prst="rect">
            <a:avLst/>
          </a:prstGeom>
          <a:solidFill>
            <a:srgbClr val="D1837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28"/>
          <p:cNvSpPr/>
          <p:nvPr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DFA8A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28"/>
          <p:cNvSpPr/>
          <p:nvPr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EAC7C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En blanco" type="blank">
  <p:cSld name="BLANK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LOGO-B.png" id="16" name="Google Shape;16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2.jpg" id="17" name="Google Shape;17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5175" y="0"/>
            <a:ext cx="4568825" cy="685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ítulo y texto vertical">
  <p:cSld name="Título y texto vertical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LOGO-B.png" id="124" name="Google Shape;124;p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14.jpg" id="125" name="Google Shape;125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5175" y="0"/>
            <a:ext cx="456882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8_Sólo el título">
  <p:cSld name="8_Sólo el título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OGO-B.png" id="127" name="Google Shape;127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.jpg" id="128" name="Google Shape;128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6828" y="6225296"/>
            <a:ext cx="1992643" cy="446269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30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0" name="Google Shape;130;p30"/>
          <p:cNvSpPr/>
          <p:nvPr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713905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30"/>
          <p:cNvSpPr/>
          <p:nvPr/>
        </p:nvSpPr>
        <p:spPr>
          <a:xfrm>
            <a:off x="4117848" y="297797"/>
            <a:ext cx="1156138" cy="166414"/>
          </a:xfrm>
          <a:prstGeom prst="rect">
            <a:avLst/>
          </a:prstGeom>
          <a:solidFill>
            <a:srgbClr val="71390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30"/>
          <p:cNvSpPr/>
          <p:nvPr/>
        </p:nvSpPr>
        <p:spPr>
          <a:xfrm>
            <a:off x="5264579" y="297797"/>
            <a:ext cx="1156138" cy="166414"/>
          </a:xfrm>
          <a:prstGeom prst="rect">
            <a:avLst/>
          </a:prstGeom>
          <a:solidFill>
            <a:srgbClr val="B4967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30"/>
          <p:cNvSpPr/>
          <p:nvPr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CBB6A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p30"/>
          <p:cNvSpPr/>
          <p:nvPr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DCD0C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ítulo vertical y texto">
  <p:cSld name="Título vertical y texto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LOGO-B.png" id="137" name="Google Shape;137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15.jpg" id="138" name="Google Shape;138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5175" y="0"/>
            <a:ext cx="456882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9_Sólo el título">
  <p:cSld name="9_Sólo el título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OGO-B.png" id="140" name="Google Shape;140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.jpg" id="141" name="Google Shape;141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6828" y="6225296"/>
            <a:ext cx="1992643" cy="446269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32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3" name="Google Shape;143;p32"/>
          <p:cNvSpPr/>
          <p:nvPr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665C52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p32"/>
          <p:cNvSpPr/>
          <p:nvPr/>
        </p:nvSpPr>
        <p:spPr>
          <a:xfrm>
            <a:off x="4117848" y="297797"/>
            <a:ext cx="1156138" cy="166414"/>
          </a:xfrm>
          <a:prstGeom prst="rect">
            <a:avLst/>
          </a:prstGeom>
          <a:solidFill>
            <a:srgbClr val="665C5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32"/>
          <p:cNvSpPr/>
          <p:nvPr/>
        </p:nvSpPr>
        <p:spPr>
          <a:xfrm>
            <a:off x="5264579" y="297797"/>
            <a:ext cx="1156138" cy="166414"/>
          </a:xfrm>
          <a:prstGeom prst="rect">
            <a:avLst/>
          </a:prstGeom>
          <a:solidFill>
            <a:srgbClr val="AEA9A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32"/>
          <p:cNvSpPr/>
          <p:nvPr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C6C3B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32"/>
          <p:cNvSpPr/>
          <p:nvPr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D9D8D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_Sólo el título">
  <p:cSld name="3_Sólo el título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OGO-B.png" id="19" name="Google Shape;19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.jpg" id="20" name="Google Shape;20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6828" y="6225296"/>
            <a:ext cx="1992643" cy="446269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12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" name="Google Shape;22;p12"/>
          <p:cNvSpPr/>
          <p:nvPr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D11D8B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23;p12"/>
          <p:cNvSpPr/>
          <p:nvPr/>
        </p:nvSpPr>
        <p:spPr>
          <a:xfrm>
            <a:off x="4118422" y="297797"/>
            <a:ext cx="1156138" cy="166414"/>
          </a:xfrm>
          <a:prstGeom prst="rect">
            <a:avLst/>
          </a:prstGeom>
          <a:solidFill>
            <a:srgbClr val="D11D8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24;p12"/>
          <p:cNvSpPr/>
          <p:nvPr/>
        </p:nvSpPr>
        <p:spPr>
          <a:xfrm>
            <a:off x="5264866" y="297797"/>
            <a:ext cx="1156138" cy="166414"/>
          </a:xfrm>
          <a:prstGeom prst="rect">
            <a:avLst/>
          </a:prstGeom>
          <a:solidFill>
            <a:srgbClr val="CD459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25;p12"/>
          <p:cNvSpPr/>
          <p:nvPr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CC63A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26;p12"/>
          <p:cNvSpPr/>
          <p:nvPr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C984B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iapositiva de título" type="title">
  <p:cSld name="TITLE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3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3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1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  <p:pic>
        <p:nvPicPr>
          <p:cNvPr descr="logo.jpg" id="33" name="Google Shape;33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86828" y="6225296"/>
            <a:ext cx="1992643" cy="4462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ítulo y objetos" type="obj">
  <p:cSld name="OBJEC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1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1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os objetos">
  <p:cSld name="Dos objetos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pt institucional-actualizado[1].jpg" id="41" name="Google Shape;41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043416" cy="678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ación">
  <p:cSld name="Comparación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6"/>
          <p:cNvSpPr/>
          <p:nvPr/>
        </p:nvSpPr>
        <p:spPr>
          <a:xfrm>
            <a:off x="1748454" y="-27988"/>
            <a:ext cx="1731112" cy="132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8000">
                <a:solidFill>
                  <a:srgbClr val="2871B4"/>
                </a:solidFill>
                <a:latin typeface="Open Sans"/>
                <a:ea typeface="Open Sans"/>
                <a:cs typeface="Open Sans"/>
                <a:sym typeface="Open Sans"/>
              </a:rPr>
              <a:t>16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ólo el título">
  <p:cSld name="Sólo el título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LOGO-B.png" id="46" name="Google Shape;46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1.jpg" id="47" name="Google Shape;47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5175" y="0"/>
            <a:ext cx="4568825" cy="685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Sólo el título">
  <p:cSld name="1_Sólo el título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OGO-B.png" id="49" name="Google Shape;49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18"/>
          <p:cNvSpPr/>
          <p:nvPr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4A2167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" name="Google Shape;51;p18"/>
          <p:cNvSpPr/>
          <p:nvPr/>
        </p:nvSpPr>
        <p:spPr>
          <a:xfrm>
            <a:off x="4117848" y="297797"/>
            <a:ext cx="1156138" cy="166414"/>
          </a:xfrm>
          <a:prstGeom prst="rect">
            <a:avLst/>
          </a:prstGeom>
          <a:solidFill>
            <a:srgbClr val="4A216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" name="Google Shape;52;p18"/>
          <p:cNvSpPr/>
          <p:nvPr/>
        </p:nvSpPr>
        <p:spPr>
          <a:xfrm>
            <a:off x="5264579" y="297797"/>
            <a:ext cx="1156138" cy="166414"/>
          </a:xfrm>
          <a:prstGeom prst="rect">
            <a:avLst/>
          </a:prstGeom>
          <a:solidFill>
            <a:srgbClr val="5A357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" name="Google Shape;53;p18"/>
          <p:cNvSpPr/>
          <p:nvPr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6D4E8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" name="Google Shape;54;p18"/>
          <p:cNvSpPr/>
          <p:nvPr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7D669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logo.jpg" id="55" name="Google Shape;55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6828" y="6225296"/>
            <a:ext cx="1992643" cy="446269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8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24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9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4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"/>
          <p:cNvSpPr/>
          <p:nvPr/>
        </p:nvSpPr>
        <p:spPr>
          <a:xfrm>
            <a:off x="848096" y="4196478"/>
            <a:ext cx="274930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CL" sz="2800" u="none" cap="none" strike="noStrike">
                <a:solidFill>
                  <a:srgbClr val="F9B71A"/>
                </a:solidFill>
                <a:latin typeface="Candara"/>
                <a:ea typeface="Candara"/>
                <a:cs typeface="Candara"/>
                <a:sym typeface="Candara"/>
              </a:rPr>
              <a:t>BDY7101</a:t>
            </a:r>
            <a:endParaRPr/>
          </a:p>
        </p:txBody>
      </p:sp>
      <p:sp>
        <p:nvSpPr>
          <p:cNvPr id="153" name="Google Shape;153;p1"/>
          <p:cNvSpPr/>
          <p:nvPr/>
        </p:nvSpPr>
        <p:spPr>
          <a:xfrm>
            <a:off x="873904" y="3694012"/>
            <a:ext cx="2723492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CL" sz="2800" u="none" cap="none" strike="noStrike">
                <a:solidFill>
                  <a:srgbClr val="0A253E"/>
                </a:solidFill>
                <a:latin typeface="Candara"/>
                <a:ea typeface="Candara"/>
                <a:cs typeface="Candara"/>
                <a:sym typeface="Candara"/>
              </a:rPr>
              <a:t>Big Data</a:t>
            </a:r>
            <a:endParaRPr/>
          </a:p>
        </p:txBody>
      </p:sp>
      <p:pic>
        <p:nvPicPr>
          <p:cNvPr id="154" name="Google Shape;154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5900" y="2297121"/>
            <a:ext cx="6616700" cy="11072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"/>
          <p:cNvSpPr/>
          <p:nvPr/>
        </p:nvSpPr>
        <p:spPr>
          <a:xfrm>
            <a:off x="873904" y="2829580"/>
            <a:ext cx="3207613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CL" sz="2800" u="none" cap="none" strike="noStrike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rPr>
              <a:t>Clustering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"/>
          <p:cNvSpPr txBox="1"/>
          <p:nvPr/>
        </p:nvSpPr>
        <p:spPr>
          <a:xfrm>
            <a:off x="5167586" y="543034"/>
            <a:ext cx="324944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800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rPr>
              <a:t>Clustering</a:t>
            </a:r>
            <a:endParaRPr/>
          </a:p>
        </p:txBody>
      </p:sp>
      <p:sp>
        <p:nvSpPr>
          <p:cNvPr id="165" name="Google Shape;165;p3"/>
          <p:cNvSpPr/>
          <p:nvPr/>
        </p:nvSpPr>
        <p:spPr>
          <a:xfrm>
            <a:off x="556054" y="1196188"/>
            <a:ext cx="8130746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Visión General</a:t>
            </a:r>
            <a:br>
              <a:rPr b="1"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 esta clase aprenderás:</a:t>
            </a:r>
            <a:br>
              <a:rPr b="1"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✓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Qué es el Filtrado Clustering.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✓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Ejemplos de casos de uso para Clustering.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4"/>
          <p:cNvSpPr txBox="1"/>
          <p:nvPr/>
        </p:nvSpPr>
        <p:spPr>
          <a:xfrm>
            <a:off x="5167586" y="543034"/>
            <a:ext cx="324944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800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rPr>
              <a:t>Clustering</a:t>
            </a:r>
            <a:endParaRPr/>
          </a:p>
        </p:txBody>
      </p:sp>
      <p:sp>
        <p:nvSpPr>
          <p:cNvPr id="171" name="Google Shape;171;p4"/>
          <p:cNvSpPr/>
          <p:nvPr/>
        </p:nvSpPr>
        <p:spPr>
          <a:xfrm>
            <a:off x="556054" y="1196188"/>
            <a:ext cx="8130746" cy="32316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¿Qué es Clustering?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b="1"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Los algoritmos de clustering descubren la estructura en colecciones de datos</a:t>
            </a:r>
            <a:br>
              <a:rPr b="1"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Donde antes no existía una estructura formal.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Descubren qué clusters ("agrupaciones") ocurren naturalmente en los datos</a:t>
            </a:r>
            <a:br>
              <a:rPr b="1"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 examinar varias propiedades de los datos de entrada.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Clustering se utiliza a menudo para el análisis exploratorio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Divide gran cantidad de datos en grupos más pequeños.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Luego se puede ajustar el análisis para cada grupo.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5"/>
          <p:cNvSpPr txBox="1"/>
          <p:nvPr/>
        </p:nvSpPr>
        <p:spPr>
          <a:xfrm>
            <a:off x="5167586" y="543034"/>
            <a:ext cx="324944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800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rPr>
              <a:t>Clustering</a:t>
            </a:r>
            <a:endParaRPr/>
          </a:p>
        </p:txBody>
      </p:sp>
      <p:pic>
        <p:nvPicPr>
          <p:cNvPr descr="page12image21468448" id="177" name="Google Shape;177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9934" y="3274212"/>
            <a:ext cx="7277100" cy="2387600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5"/>
          <p:cNvSpPr/>
          <p:nvPr/>
        </p:nvSpPr>
        <p:spPr>
          <a:xfrm>
            <a:off x="556054" y="1196188"/>
            <a:ext cx="8130746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Aprendizaje No Supervisado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Clustering es un ejemplo de aprendizaje no supervisado.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Comience con un conjunto de datos que no tenga etiqueta aparente.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Usa un algoritmo para descubrir la estructura en el dato.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6"/>
          <p:cNvSpPr txBox="1"/>
          <p:nvPr/>
        </p:nvSpPr>
        <p:spPr>
          <a:xfrm>
            <a:off x="5167586" y="543034"/>
            <a:ext cx="324944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800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rPr>
              <a:t>Clustering</a:t>
            </a:r>
            <a:endParaRPr/>
          </a:p>
        </p:txBody>
      </p:sp>
      <p:sp>
        <p:nvSpPr>
          <p:cNvPr id="184" name="Google Shape;184;p6"/>
          <p:cNvSpPr/>
          <p:nvPr/>
        </p:nvSpPr>
        <p:spPr>
          <a:xfrm>
            <a:off x="556054" y="1196188"/>
            <a:ext cx="8130746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Aprendizaje No Supervisado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Una vez que se ha creado el modelo, puede usarlo para asignar grupos.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age13image21382784" id="185" name="Google Shape;185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3277" y="3003673"/>
            <a:ext cx="8496300" cy="222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7"/>
          <p:cNvSpPr txBox="1"/>
          <p:nvPr/>
        </p:nvSpPr>
        <p:spPr>
          <a:xfrm>
            <a:off x="5167586" y="543034"/>
            <a:ext cx="324944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800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rPr>
              <a:t>Clustering</a:t>
            </a:r>
            <a:endParaRPr/>
          </a:p>
        </p:txBody>
      </p:sp>
      <p:sp>
        <p:nvSpPr>
          <p:cNvPr id="191" name="Google Shape;191;p7"/>
          <p:cNvSpPr/>
          <p:nvPr/>
        </p:nvSpPr>
        <p:spPr>
          <a:xfrm>
            <a:off x="556054" y="1196188"/>
            <a:ext cx="8130746" cy="38779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Aplicaciones que involucran Clustering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Segmentación de Mercado.</a:t>
            </a:r>
            <a:br>
              <a:rPr b="1"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Agrupa clientes similares para orientarlos de manera efectiva.</a:t>
            </a:r>
            <a:endParaRPr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Encontrar artículos de noticias relacionadas.</a:t>
            </a:r>
            <a:br>
              <a:rPr b="1"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Google News.</a:t>
            </a:r>
            <a:endParaRPr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Estudios epidemiológicos.</a:t>
            </a:r>
            <a:br>
              <a:rPr b="1"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Por ejemplo, identificar el "grupo de cáncer" y encontrar la causa raíz.</a:t>
            </a:r>
            <a:endParaRPr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Visión por computadora (grupos de píxeles que se unen en objetos).</a:t>
            </a:r>
            <a:endParaRPr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Píxeles relacionados agrupados para reconocer caras o matrículas.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8"/>
          <p:cNvSpPr txBox="1"/>
          <p:nvPr/>
        </p:nvSpPr>
        <p:spPr>
          <a:xfrm>
            <a:off x="5167586" y="543034"/>
            <a:ext cx="324944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800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rPr>
              <a:t>Clustering</a:t>
            </a:r>
            <a:endParaRPr/>
          </a:p>
        </p:txBody>
      </p:sp>
      <p:sp>
        <p:nvSpPr>
          <p:cNvPr id="197" name="Google Shape;197;p8"/>
          <p:cNvSpPr/>
          <p:nvPr/>
        </p:nvSpPr>
        <p:spPr>
          <a:xfrm>
            <a:off x="556054" y="1196188"/>
            <a:ext cx="8130746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Puntos Esenciales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✓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Clustering es un ejemplo de aprendizaje no supervisado.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2014-04-29T13:43:09Z</dcterms:created>
  <dc:creator>Macarena Trujillo V.</dc:creator>
</cp:coreProperties>
</file>